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3C978-10A1-4D26-80CB-805F2558DCF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31048-BA48-4C45-9D8E-B100F5DB4F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4C60081-8CBC-4AE9-B454-4B9A26D6A861}" type="datetime1">
              <a:rPr lang="en-US" smtClean="0"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994B-DFD8-477B-9E4D-E2767DF6AFA2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271AE95-41FD-4C27-B787-4D2C90B47C9B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E5C3-7E03-4FAA-A3DC-0D8C6A228F76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4E83-D4E9-44F2-8EFD-038B312C46BC}" type="datetime1">
              <a:rPr lang="en-US" smtClean="0"/>
              <a:t>4/13/2020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A9C389-206B-491B-AD47-48E94A0E088A}" type="datetime1">
              <a:rPr lang="en-US" smtClean="0"/>
              <a:t>4/13/2020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37A66B-F173-4A06-BCE5-81C4DE84948E}" type="datetime1">
              <a:rPr lang="en-US" smtClean="0"/>
              <a:t>4/13/2020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7D52-9254-4B88-8ADA-9475CE4D25B7}" type="datetime1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7FC0-F8E4-4D95-97AD-B7681AD57D1C}" type="datetime1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A709-6B0C-4777-A3AE-E8B4D28E4E96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A703A6D-8869-4796-9395-DD5CA43821FA}" type="datetime1">
              <a:rPr lang="en-US" smtClean="0"/>
              <a:t>4/13/2020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863E50-137B-4E5F-AEF8-1DCFFFFD1430}" type="datetime1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95F1B7-8033-4A09-9AF6-1CE8CDC066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050" y="3643314"/>
            <a:ext cx="5976934" cy="1714512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Примена пропорција</a:t>
            </a:r>
            <a:br>
              <a:rPr lang="sr-Cyrl-RS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sr-Cyrl-RS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-утврђивање-</a:t>
            </a:r>
            <a:endParaRPr lang="en-US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r>
              <a:rPr lang="sr-Cyrl-RS" dirty="0" smtClean="0">
                <a:solidFill>
                  <a:srgbClr val="002060"/>
                </a:solidFill>
              </a:rPr>
              <a:t>14.04.2020.                                                       7. разред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lustracija-matemat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71480"/>
            <a:ext cx="5461038" cy="3071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245632" cy="642942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Задатак 1: </a:t>
            </a:r>
            <a:r>
              <a:rPr lang="sr-Cyrl-RS" dirty="0" smtClean="0"/>
              <a:t>Шест радника ископа канал за </a:t>
            </a:r>
          </a:p>
          <a:p>
            <a:pPr>
              <a:buNone/>
            </a:pPr>
            <a:r>
              <a:rPr lang="sr-Cyrl-RS" dirty="0" smtClean="0"/>
              <a:t>водоводне цеви за 8 сати. Колико је радника 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п</a:t>
            </a:r>
            <a:r>
              <a:rPr lang="sr-Cyrl-RS" dirty="0" smtClean="0">
                <a:solidFill>
                  <a:schemeClr val="bg1"/>
                </a:solidFill>
              </a:rPr>
              <a:t>отребно</a:t>
            </a:r>
            <a:r>
              <a:rPr lang="sr-Cyrl-RS" dirty="0" smtClean="0"/>
              <a:t> да би се тај канал ископао за 6 сати?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6 радника .............8 сати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</a:t>
            </a:r>
            <a:r>
              <a:rPr lang="sr-Latn-RS" dirty="0" smtClean="0"/>
              <a:t>x</a:t>
            </a:r>
            <a:r>
              <a:rPr lang="sr-Cyrl-RS" dirty="0" smtClean="0"/>
              <a:t> </a:t>
            </a:r>
            <a:r>
              <a:rPr lang="sr-Cyrl-RS" dirty="0" smtClean="0"/>
              <a:t>радника</a:t>
            </a:r>
            <a:r>
              <a:rPr lang="sr-Cyrl-RS" dirty="0" smtClean="0"/>
              <a:t> </a:t>
            </a:r>
            <a:r>
              <a:rPr lang="sr-Cyrl-RS" dirty="0" smtClean="0"/>
              <a:t>.............</a:t>
            </a:r>
            <a:r>
              <a:rPr lang="sr-Latn-RS" dirty="0" smtClean="0"/>
              <a:t>6</a:t>
            </a:r>
            <a:r>
              <a:rPr lang="sr-Cyrl-RS" dirty="0" smtClean="0"/>
              <a:t> </a:t>
            </a:r>
            <a:r>
              <a:rPr lang="sr-Cyrl-RS" dirty="0" smtClean="0"/>
              <a:t>сати</a:t>
            </a:r>
            <a:r>
              <a:rPr lang="sr-Latn-RS" dirty="0" smtClean="0"/>
              <a:t>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6 : x = 6 : 8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6x = 6*8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6x = 48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x = 48:6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 </a:t>
            </a:r>
            <a:r>
              <a:rPr lang="sr-Latn-RS" dirty="0" smtClean="0">
                <a:solidFill>
                  <a:srgbClr val="002060"/>
                </a:solidFill>
              </a:rPr>
              <a:t>x = 8 </a:t>
            </a:r>
            <a:r>
              <a:rPr lang="sr-Cyrl-RS" dirty="0" smtClean="0">
                <a:solidFill>
                  <a:srgbClr val="002060"/>
                </a:solidFill>
              </a:rPr>
              <a:t>радника</a:t>
            </a:r>
            <a:endParaRPr lang="sr-Latn-RS" dirty="0" smtClean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85852" y="3429000"/>
            <a:ext cx="492922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928662" y="2786058"/>
            <a:ext cx="85725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5392743" y="2821777"/>
            <a:ext cx="786612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5857884" y="5857892"/>
            <a:ext cx="2571768" cy="50006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95F1B7-8033-4A09-9AF6-1CE8CDC066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245632" cy="635798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Задатак 2:</a:t>
            </a:r>
            <a:r>
              <a:rPr lang="sr-Cyrl-RS" dirty="0" smtClean="0"/>
              <a:t> Цена наочара за сунце износи 2 500</a:t>
            </a:r>
          </a:p>
          <a:p>
            <a:pPr>
              <a:buNone/>
            </a:pPr>
            <a:r>
              <a:rPr lang="sr-Cyrl-RS" dirty="0" smtClean="0"/>
              <a:t> динара. После летње сезоне цена тих наочара</a:t>
            </a:r>
          </a:p>
          <a:p>
            <a:pPr>
              <a:buNone/>
            </a:pPr>
            <a:r>
              <a:rPr lang="sr-Cyrl-RS" dirty="0" smtClean="0"/>
              <a:t> прво је снижена за 40%, а онда за 10%. Колика</a:t>
            </a:r>
          </a:p>
          <a:p>
            <a:pPr>
              <a:buNone/>
            </a:pPr>
            <a:r>
              <a:rPr lang="sr-Cyrl-RS" dirty="0" smtClean="0"/>
              <a:t>ј</a:t>
            </a:r>
            <a:r>
              <a:rPr lang="sr-Cyrl-RS" dirty="0" smtClean="0"/>
              <a:t>е цена наочара после оба снижења?</a:t>
            </a: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       2 500 ............. 100%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           </a:t>
            </a:r>
            <a:r>
              <a:rPr lang="sr-Latn-RS" dirty="0" smtClean="0">
                <a:solidFill>
                  <a:schemeClr val="bg1"/>
                </a:solidFill>
              </a:rPr>
              <a:t>x    ...............  60%   (100% - 40%)</a:t>
            </a:r>
          </a:p>
          <a:p>
            <a:pPr>
              <a:buNone/>
            </a:pPr>
            <a:r>
              <a:rPr lang="sr-Latn-RS" dirty="0" smtClean="0">
                <a:solidFill>
                  <a:schemeClr val="bg1"/>
                </a:solidFill>
              </a:rPr>
              <a:t>2 500 : x = 100 : 60</a:t>
            </a:r>
          </a:p>
          <a:p>
            <a:pPr>
              <a:buNone/>
            </a:pP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   100x = 2500 * 60</a:t>
            </a:r>
          </a:p>
          <a:p>
            <a:pPr>
              <a:buNone/>
            </a:pPr>
            <a:r>
              <a:rPr lang="sr-Latn-RS" dirty="0" smtClean="0">
                <a:solidFill>
                  <a:schemeClr val="bg1"/>
                </a:solidFill>
              </a:rPr>
              <a:t>    100x = 150 000</a:t>
            </a:r>
          </a:p>
          <a:p>
            <a:pPr>
              <a:buNone/>
            </a:pP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     x = 150 000 : 100 = 1 500 </a:t>
            </a:r>
            <a:r>
              <a:rPr lang="sr-Cyrl-RS" dirty="0" smtClean="0">
                <a:solidFill>
                  <a:schemeClr val="bg1"/>
                </a:solidFill>
              </a:rPr>
              <a:t>динара</a:t>
            </a:r>
            <a:endParaRPr lang="sr-Latn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                  </a:t>
            </a:r>
            <a:endParaRPr lang="sr-Latn-R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14348" y="3429000"/>
            <a:ext cx="635798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858018" y="2856702"/>
            <a:ext cx="71438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144166" y="2856702"/>
            <a:ext cx="71438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5857884" y="5857892"/>
            <a:ext cx="2571768" cy="50006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95F1B7-8033-4A09-9AF6-1CE8CDC066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2000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245632" cy="642942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Сада прелазимо на други део задатка где је цена </a:t>
            </a:r>
          </a:p>
          <a:p>
            <a:pPr>
              <a:buNone/>
            </a:pPr>
            <a:r>
              <a:rPr lang="sr-Cyrl-RS" dirty="0" smtClean="0"/>
              <a:t>н</a:t>
            </a:r>
            <a:r>
              <a:rPr lang="sr-Cyrl-RS" dirty="0" smtClean="0"/>
              <a:t>аочара снижена за 10%. То значи да је почетна </a:t>
            </a:r>
          </a:p>
          <a:p>
            <a:pPr>
              <a:buNone/>
            </a:pPr>
            <a:r>
              <a:rPr lang="sr-Cyrl-RS" dirty="0" smtClean="0"/>
              <a:t>ц</a:t>
            </a:r>
            <a:r>
              <a:rPr lang="sr-Cyrl-RS" dirty="0" smtClean="0"/>
              <a:t>ена, пре снижења од 10%, 1 500 динара.</a:t>
            </a:r>
          </a:p>
          <a:p>
            <a:pPr>
              <a:buNone/>
            </a:pPr>
            <a:r>
              <a:rPr lang="sr-Cyrl-RS" dirty="0" smtClean="0"/>
              <a:t>         1 500 динара ........... 100 %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</a:t>
            </a:r>
            <a:r>
              <a:rPr lang="sr-Latn-RS" dirty="0" smtClean="0"/>
              <a:t>x </a:t>
            </a:r>
            <a:r>
              <a:rPr lang="sr-Cyrl-RS" dirty="0" smtClean="0"/>
              <a:t> динара   ............. 90 %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1 500 : </a:t>
            </a:r>
            <a:r>
              <a:rPr lang="sr-Latn-RS" dirty="0" smtClean="0"/>
              <a:t>x</a:t>
            </a:r>
            <a:r>
              <a:rPr lang="sr-Cyrl-RS" dirty="0" smtClean="0"/>
              <a:t> = 100 : 90                          </a:t>
            </a:r>
            <a:r>
              <a:rPr lang="sr-Cyrl-RS" i="1" u="sng" dirty="0" smtClean="0">
                <a:solidFill>
                  <a:srgbClr val="0070C0"/>
                </a:solidFill>
              </a:rPr>
              <a:t>Одговор: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100</a:t>
            </a:r>
            <a:r>
              <a:rPr lang="sr-Latn-RS" dirty="0" smtClean="0"/>
              <a:t> </a:t>
            </a:r>
            <a:r>
              <a:rPr lang="sr-Latn-RS" dirty="0" smtClean="0"/>
              <a:t>x</a:t>
            </a:r>
            <a:r>
              <a:rPr lang="sr-Cyrl-RS" dirty="0" smtClean="0"/>
              <a:t> = 1500 * 90             Цена наочара после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100</a:t>
            </a:r>
            <a:r>
              <a:rPr lang="sr-Latn-RS" dirty="0" smtClean="0"/>
              <a:t> </a:t>
            </a:r>
            <a:r>
              <a:rPr lang="sr-Latn-RS" dirty="0" smtClean="0"/>
              <a:t>x</a:t>
            </a:r>
            <a:r>
              <a:rPr lang="sr-Cyrl-RS" dirty="0" smtClean="0"/>
              <a:t> = 135 000                оба снижења је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 </a:t>
            </a:r>
            <a:r>
              <a:rPr lang="sr-Latn-RS" dirty="0" smtClean="0"/>
              <a:t>x</a:t>
            </a:r>
            <a:r>
              <a:rPr lang="sr-Cyrl-RS" dirty="0" smtClean="0"/>
              <a:t> = 135 000 : 100                    </a:t>
            </a:r>
            <a:r>
              <a:rPr lang="sr-Cyrl-RS" dirty="0" smtClean="0">
                <a:solidFill>
                  <a:srgbClr val="FFC000"/>
                </a:solidFill>
              </a:rPr>
              <a:t>1 350 динара.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       </a:t>
            </a:r>
            <a:r>
              <a:rPr lang="sr-Latn-RS" dirty="0" smtClean="0">
                <a:solidFill>
                  <a:srgbClr val="FFC000"/>
                </a:solidFill>
              </a:rPr>
              <a:t>x</a:t>
            </a:r>
            <a:r>
              <a:rPr lang="sr-Cyrl-RS" dirty="0" smtClean="0">
                <a:solidFill>
                  <a:srgbClr val="FFC000"/>
                </a:solidFill>
              </a:rPr>
              <a:t> = 1 350 динара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4414" y="2857496"/>
            <a:ext cx="478634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929456" y="2356636"/>
            <a:ext cx="71438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5358612" y="2356636"/>
            <a:ext cx="71438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rot="19239741">
            <a:off x="4376036" y="5194129"/>
            <a:ext cx="1148102" cy="2428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857884" y="5857892"/>
            <a:ext cx="2571768" cy="50006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95F1B7-8033-4A09-9AF6-1CE8CDC0662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 advTm="2000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245632" cy="642942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sr-Cyrl-RS" i="1" dirty="0" smtClean="0">
                <a:solidFill>
                  <a:srgbClr val="002060"/>
                </a:solidFill>
              </a:rPr>
              <a:t>*Задаци за вежбање*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2060"/>
                </a:solidFill>
              </a:rPr>
              <a:t>Задатак </a:t>
            </a:r>
            <a:r>
              <a:rPr lang="sr-Cyrl-RS" dirty="0" smtClean="0">
                <a:solidFill>
                  <a:srgbClr val="002060"/>
                </a:solidFill>
              </a:rPr>
              <a:t>1.</a:t>
            </a:r>
            <a:r>
              <a:rPr lang="sr-Cyrl-RS" dirty="0" smtClean="0"/>
              <a:t> Унутрашњи углови петоугла односе се као 4 : 5 : 6 : 7 : 8. Одреди њихове мере.</a:t>
            </a:r>
          </a:p>
          <a:p>
            <a:pPr>
              <a:buNone/>
            </a:pPr>
            <a:r>
              <a:rPr lang="sr-Cyrl-RS" b="1" dirty="0" smtClean="0">
                <a:solidFill>
                  <a:srgbClr val="0070C0"/>
                </a:solidFill>
              </a:rPr>
              <a:t> </a:t>
            </a:r>
            <a:r>
              <a:rPr lang="sr-Cyrl-RS" b="1" dirty="0" smtClean="0">
                <a:solidFill>
                  <a:srgbClr val="0070C0"/>
                </a:solidFill>
              </a:rPr>
              <a:t> помоћ:  Збир унутрашњих углова многоугла је</a:t>
            </a:r>
          </a:p>
          <a:p>
            <a:pPr>
              <a:buNone/>
            </a:pPr>
            <a:r>
              <a:rPr lang="sr-Cyrl-RS" b="1" dirty="0" smtClean="0">
                <a:solidFill>
                  <a:srgbClr val="0070C0"/>
                </a:solidFill>
              </a:rPr>
              <a:t> </a:t>
            </a:r>
            <a:r>
              <a:rPr lang="sr-Cyrl-RS" b="1" dirty="0" smtClean="0">
                <a:solidFill>
                  <a:srgbClr val="0070C0"/>
                </a:solidFill>
              </a:rPr>
              <a:t>                </a:t>
            </a:r>
            <a:r>
              <a:rPr lang="sr-Latn-RS" b="1" dirty="0" smtClean="0">
                <a:solidFill>
                  <a:srgbClr val="0070C0"/>
                </a:solidFill>
              </a:rPr>
              <a:t>Sn = (n – 2)*180</a:t>
            </a:r>
            <a:r>
              <a:rPr lang="sr-Latn-RS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°</a:t>
            </a:r>
            <a:r>
              <a:rPr lang="sr-Latn-RS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endParaRPr lang="sr-Latn-R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r-Latn-RS" dirty="0" smtClean="0">
                <a:latin typeface="Times New Roman"/>
                <a:cs typeface="Times New Roman"/>
              </a:rPr>
              <a:t> </a:t>
            </a: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Задатак </a:t>
            </a:r>
            <a:r>
              <a:rPr lang="sr-Latn-RS" dirty="0" smtClean="0">
                <a:solidFill>
                  <a:srgbClr val="002060"/>
                </a:solidFill>
                <a:latin typeface="Times New Roman"/>
                <a:cs typeface="Times New Roman"/>
              </a:rPr>
              <a:t>2. </a:t>
            </a:r>
            <a:r>
              <a:rPr lang="sr-Cyrl-RS" dirty="0" smtClean="0">
                <a:solidFill>
                  <a:schemeClr val="bg1"/>
                </a:solidFill>
                <a:latin typeface="Times New Roman"/>
                <a:cs typeface="Times New Roman"/>
              </a:rPr>
              <a:t>Два радника треба да поделе зараду од 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/>
                <a:cs typeface="Times New Roman"/>
              </a:rPr>
              <a:t>19 800 динара. Како да поделе зараду ако је један 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  <a:latin typeface="Times New Roman"/>
                <a:cs typeface="Times New Roman"/>
              </a:rPr>
              <a:t>радио 4, а други 5 дана?</a:t>
            </a:r>
            <a:endParaRPr lang="sr-Cyrl-RS" dirty="0" smtClean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857884" y="5857892"/>
            <a:ext cx="2571768" cy="50006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95F1B7-8033-4A09-9AF6-1CE8CDC0662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18000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245632" cy="635798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2060"/>
                </a:solidFill>
              </a:rPr>
              <a:t>Задатак 3: </a:t>
            </a:r>
            <a:r>
              <a:rPr lang="sr-Cyrl-RS" dirty="0" smtClean="0"/>
              <a:t>За транспорт грађевинског материјала</a:t>
            </a:r>
          </a:p>
          <a:p>
            <a:pPr>
              <a:buNone/>
            </a:pPr>
            <a:r>
              <a:rPr lang="sr-Cyrl-RS" dirty="0" smtClean="0"/>
              <a:t>н</a:t>
            </a:r>
            <a:r>
              <a:rPr lang="sr-Cyrl-RS" dirty="0" smtClean="0"/>
              <a:t>а градилиште потребно је 15 камиона носивости</a:t>
            </a:r>
          </a:p>
          <a:p>
            <a:pPr>
              <a:buNone/>
            </a:pPr>
            <a:r>
              <a:rPr lang="sr-Cyrl-RS" dirty="0" smtClean="0"/>
              <a:t> од 3 тоне. Колико камиона носивости од 5 тона би</a:t>
            </a:r>
          </a:p>
          <a:p>
            <a:pPr>
              <a:buNone/>
            </a:pPr>
            <a:r>
              <a:rPr lang="sr-Cyrl-RS" dirty="0" smtClean="0"/>
              <a:t>т</a:t>
            </a:r>
            <a:r>
              <a:rPr lang="sr-Cyrl-RS" dirty="0" smtClean="0"/>
              <a:t>ребало ангажовати за исту количину материјала?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002060"/>
                </a:solidFill>
              </a:rPr>
              <a:t>Задатак 4:</a:t>
            </a:r>
            <a:r>
              <a:rPr lang="sr-Cyrl-RS" dirty="0" smtClean="0"/>
              <a:t> После поскупљења од 16% цена</a:t>
            </a:r>
          </a:p>
          <a:p>
            <a:pPr>
              <a:buNone/>
            </a:pPr>
            <a:r>
              <a:rPr lang="sr-Cyrl-RS" dirty="0" smtClean="0"/>
              <a:t>џ</a:t>
            </a:r>
            <a:r>
              <a:rPr lang="sr-Cyrl-RS" dirty="0" smtClean="0"/>
              <a:t>емпера је 1 740 динара. Колика је била цена</a:t>
            </a:r>
          </a:p>
          <a:p>
            <a:pPr>
              <a:buNone/>
            </a:pPr>
            <a:r>
              <a:rPr lang="sr-Cyrl-RS" dirty="0" smtClean="0"/>
              <a:t>џ</a:t>
            </a:r>
            <a:r>
              <a:rPr lang="sr-Cyrl-RS" dirty="0" smtClean="0"/>
              <a:t>емпера  пре поскупљења?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857884" y="5857892"/>
            <a:ext cx="2571768" cy="50006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95F1B7-8033-4A09-9AF6-1CE8CDC0662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slow" advTm="19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245632" cy="635798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i="1" u="sng" dirty="0" smtClean="0">
                <a:solidFill>
                  <a:srgbClr val="C00000"/>
                </a:solidFill>
              </a:rPr>
              <a:t>Решења задатака за вежбање: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 1.</a:t>
            </a:r>
            <a:r>
              <a:rPr lang="sr-Cyrl-RS" dirty="0" smtClean="0"/>
              <a:t> </a:t>
            </a:r>
            <a:r>
              <a:rPr lang="sr-Cyrl-RS" dirty="0" smtClean="0">
                <a:latin typeface="Times New Roman"/>
                <a:cs typeface="Times New Roman"/>
              </a:rPr>
              <a:t>α = 72°  ,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sr-Cyrl-RS" dirty="0" smtClean="0">
                <a:latin typeface="Times New Roman"/>
                <a:cs typeface="Times New Roman"/>
              </a:rPr>
              <a:t> = 90° ,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sr-Cyrl-RS" dirty="0" smtClean="0">
                <a:latin typeface="Times New Roman"/>
                <a:cs typeface="Times New Roman"/>
              </a:rPr>
              <a:t> = 108° ,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sr-Cyrl-RS" dirty="0" smtClean="0">
                <a:latin typeface="Times New Roman"/>
                <a:cs typeface="Times New Roman"/>
              </a:rPr>
              <a:t> = 126° , </a:t>
            </a:r>
            <a:r>
              <a:rPr lang="el-GR" dirty="0" smtClean="0">
                <a:latin typeface="Times New Roman"/>
                <a:cs typeface="Times New Roman"/>
              </a:rPr>
              <a:t>φ</a:t>
            </a:r>
            <a:r>
              <a:rPr lang="sr-Cyrl-RS" dirty="0" smtClean="0">
                <a:latin typeface="Times New Roman"/>
                <a:cs typeface="Times New Roman"/>
              </a:rPr>
              <a:t> = 144°</a:t>
            </a: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latin typeface="Times New Roman"/>
                <a:cs typeface="Times New Roman"/>
              </a:rPr>
              <a:t> </a:t>
            </a:r>
            <a:r>
              <a:rPr lang="sr-Cyrl-R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2.</a:t>
            </a:r>
            <a:r>
              <a:rPr lang="sr-Cyrl-RS" dirty="0" smtClean="0">
                <a:latin typeface="Times New Roman"/>
                <a:cs typeface="Times New Roman"/>
              </a:rPr>
              <a:t> Један радник – 8 800 дин, други радник – 11 000   </a:t>
            </a:r>
          </a:p>
          <a:p>
            <a:pPr>
              <a:buNone/>
            </a:pPr>
            <a:r>
              <a:rPr lang="sr-Cyrl-RS" dirty="0" smtClean="0">
                <a:latin typeface="Times New Roman"/>
                <a:cs typeface="Times New Roman"/>
              </a:rPr>
              <a:t> </a:t>
            </a:r>
            <a:r>
              <a:rPr lang="sr-Cyrl-RS" dirty="0" smtClean="0">
                <a:latin typeface="Times New Roman"/>
                <a:cs typeface="Times New Roman"/>
              </a:rPr>
              <a:t>    дин.</a:t>
            </a: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dirty="0" smtClean="0">
                <a:latin typeface="Times New Roman"/>
                <a:cs typeface="Times New Roman"/>
              </a:rPr>
              <a:t> </a:t>
            </a:r>
            <a:r>
              <a:rPr lang="sr-Cyrl-R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3.</a:t>
            </a:r>
            <a:r>
              <a:rPr lang="sr-Cyrl-RS" dirty="0" smtClean="0">
                <a:latin typeface="Times New Roman"/>
                <a:cs typeface="Times New Roman"/>
              </a:rPr>
              <a:t> 9 камиона</a:t>
            </a:r>
          </a:p>
          <a:p>
            <a:pPr>
              <a:buNone/>
            </a:pPr>
            <a:endParaRPr lang="sr-Cyrl-R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4.</a:t>
            </a:r>
            <a:r>
              <a:rPr lang="sr-Cyrl-RS" dirty="0" smtClean="0">
                <a:latin typeface="Times New Roman"/>
                <a:cs typeface="Times New Roman"/>
              </a:rPr>
              <a:t> 1 500 динара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4786314" y="5929330"/>
            <a:ext cx="785818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857620" y="5929330"/>
            <a:ext cx="785818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786446" y="5929330"/>
            <a:ext cx="785818" cy="21431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786578" y="5929330"/>
            <a:ext cx="785818" cy="214314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786710" y="5929330"/>
            <a:ext cx="785818" cy="214314"/>
          </a:xfrm>
          <a:prstGeom prst="chevron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95F1B7-8033-4A09-9AF6-1CE8CDC0662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spd="slow" advTm="17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174194" cy="642942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i="1" dirty="0" smtClean="0"/>
              <a:t>Драги ученици,</a:t>
            </a:r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r>
              <a:rPr lang="sr-Cyrl-RS" i="1" dirty="0" smtClean="0"/>
              <a:t>Задатке за вежбање не треба да шаљете као</a:t>
            </a:r>
          </a:p>
          <a:p>
            <a:pPr>
              <a:buNone/>
            </a:pPr>
            <a:r>
              <a:rPr lang="sr-Cyrl-RS" i="1" dirty="0" smtClean="0"/>
              <a:t> одговор. Уколико имате питања или вам нешто</a:t>
            </a:r>
          </a:p>
          <a:p>
            <a:pPr>
              <a:buNone/>
            </a:pPr>
            <a:r>
              <a:rPr lang="sr-Cyrl-RS" i="1" dirty="0" smtClean="0"/>
              <a:t> није јасно ту </a:t>
            </a:r>
            <a:r>
              <a:rPr lang="sr-Cyrl-RS" i="1" dirty="0" smtClean="0"/>
              <a:t>сам </a:t>
            </a:r>
            <a:r>
              <a:rPr lang="sr-Cyrl-RS" i="1" dirty="0" smtClean="0"/>
              <a:t>да </a:t>
            </a:r>
            <a:r>
              <a:rPr lang="sr-Cyrl-RS" i="1" dirty="0" smtClean="0"/>
              <a:t>помогнем.</a:t>
            </a:r>
            <a:endParaRPr lang="sr-Cyrl-RS" i="1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Останите здрави, насмејани и расположени! </a:t>
            </a:r>
            <a:r>
              <a:rPr lang="sr-Cyrl-RS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</a:p>
          <a:p>
            <a:pPr>
              <a:buNone/>
            </a:pPr>
            <a:endParaRPr lang="sr-Cyrl-RS" dirty="0" smtClean="0">
              <a:sym typeface="Wingdings" pitchFamily="2" charset="2"/>
            </a:endParaRPr>
          </a:p>
          <a:p>
            <a:pPr>
              <a:buNone/>
            </a:pPr>
            <a:r>
              <a:rPr lang="sr-Cyrl-RS" sz="2800" i="1" dirty="0" smtClean="0">
                <a:solidFill>
                  <a:srgbClr val="C00000"/>
                </a:solidFill>
                <a:sym typeface="Wingdings" pitchFamily="2" charset="2"/>
              </a:rPr>
              <a:t>Срдачан поздрав, </a:t>
            </a:r>
            <a:r>
              <a:rPr lang="sr-Cyrl-RS" sz="2800" i="1" dirty="0" smtClean="0">
                <a:solidFill>
                  <a:srgbClr val="C00000"/>
                </a:solidFill>
                <a:sym typeface="Wingdings" pitchFamily="2" charset="2"/>
              </a:rPr>
              <a:t>наставница Марија Јеремић</a:t>
            </a:r>
            <a:endParaRPr lang="sr-Cyrl-RS" sz="2800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un 3"/>
          <p:cNvSpPr/>
          <p:nvPr/>
        </p:nvSpPr>
        <p:spPr>
          <a:xfrm>
            <a:off x="7215206" y="428604"/>
            <a:ext cx="1285884" cy="857256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7429520" y="5429264"/>
            <a:ext cx="1214446" cy="928694"/>
          </a:xfrm>
          <a:prstGeom prst="cloud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rgbClr val="002060"/>
                </a:solidFill>
              </a:rPr>
              <a:t>КРАЈ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95F1B7-8033-4A09-9AF6-1CE8CDC0662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slow" advTm="17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496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Примена пропорција -утврђивање-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пропорција -утврђивање-</dc:title>
  <dc:creator>Marija</dc:creator>
  <cp:lastModifiedBy>Marija</cp:lastModifiedBy>
  <cp:revision>6</cp:revision>
  <dcterms:created xsi:type="dcterms:W3CDTF">2020-04-13T18:37:12Z</dcterms:created>
  <dcterms:modified xsi:type="dcterms:W3CDTF">2020-04-13T19:31:04Z</dcterms:modified>
</cp:coreProperties>
</file>